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1" r:id="rId4"/>
    <p:sldId id="257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29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</a:t>
            </a:r>
            <a:r>
              <a:rPr lang="ru-RU" dirty="0" smtClean="0"/>
              <a:t>поступлений </a:t>
            </a:r>
            <a:r>
              <a:rPr lang="ru-RU" dirty="0"/>
              <a:t>налоговых и неналоговых </a:t>
            </a:r>
            <a:r>
              <a:rPr lang="ru-RU" dirty="0" smtClean="0"/>
              <a:t>доходов, безвозмездных</a:t>
            </a:r>
            <a:r>
              <a:rPr lang="ru-RU" baseline="0" dirty="0" smtClean="0"/>
              <a:t> поступлений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а 2019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03297390385502E-2"/>
          <c:y val="0.27772440944881888"/>
          <c:w val="0.94033676443598257"/>
          <c:h val="0.712457431102362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фактических поступлений налоговых и неналоговых доходов на 2018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и неналоговые доходы
</a:t>
                    </a:r>
                    <a:r>
                      <a:rPr lang="ru-RU" dirty="0" smtClean="0"/>
                      <a:t>14015490 рублей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76,2%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
</a:t>
                    </a:r>
                    <a:r>
                      <a:rPr lang="ru-RU" dirty="0" smtClean="0"/>
                      <a:t>4370346 рублей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23,8%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12825100</c:v>
                </c:pt>
                <c:pt idx="1">
                  <c:v>4436658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поступления и структура налоговых и неналоговых  доходов бюджета на 2019 год</c:v>
                </c:pt>
              </c:strCache>
            </c:strRef>
          </c:tx>
          <c:explosion val="25"/>
          <c:dLbls>
            <c:dLbl>
              <c:idx val="5"/>
              <c:layout>
                <c:manualLayout>
                  <c:x val="-0.33653444881889771"/>
                  <c:y val="3.6025090841855033E-2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0.23174114173228352"/>
                  <c:y val="-3.6757455708154224E-2"/>
                </c:manualLayout>
              </c:layout>
              <c:showVal val="1"/>
              <c:showCatName val="1"/>
              <c:showPercent val="1"/>
            </c:dLbl>
            <c:dLbl>
              <c:idx val="9"/>
              <c:layout>
                <c:manualLayout>
                  <c:x val="0.17375787401574802"/>
                  <c:y val="0.13236452788231953"/>
                </c:manualLayout>
              </c:layout>
              <c:showVal val="1"/>
              <c:showCatName val="1"/>
              <c:showPercent val="1"/>
            </c:dLbl>
            <c:numFmt formatCode="0.00%" sourceLinked="0"/>
            <c:showVal val="1"/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9859700</c:v>
                </c:pt>
                <c:pt idx="1">
                  <c:v>228000</c:v>
                </c:pt>
                <c:pt idx="2">
                  <c:v>323000</c:v>
                </c:pt>
                <c:pt idx="3">
                  <c:v>40000</c:v>
                </c:pt>
                <c:pt idx="4">
                  <c:v>2921500</c:v>
                </c:pt>
                <c:pt idx="5">
                  <c:v>43490</c:v>
                </c:pt>
                <c:pt idx="6">
                  <c:v>21500</c:v>
                </c:pt>
                <c:pt idx="7">
                  <c:v>145000</c:v>
                </c:pt>
                <c:pt idx="8">
                  <c:v>12100</c:v>
                </c:pt>
                <c:pt idx="9">
                  <c:v>421200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Земельный налог с физических 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Штрафы, возмещение ущерба</c:v>
                </c:pt>
                <c:pt idx="9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и структура  безвозмездных поступлений на 2019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151493511053264"/>
                  <c:y val="0.15149291585574931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CatName val="1"/>
              <c:showPercent val="1"/>
            </c:dLbl>
            <c:dLbl>
              <c:idx val="1"/>
              <c:layout>
                <c:manualLayout>
                  <c:x val="0.20855634761129568"/>
                  <c:y val="0.11708443023551601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CatName val="1"/>
              <c:showPercent val="1"/>
            </c:dLbl>
            <c:dLbl>
              <c:idx val="2"/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showVal val="1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Субвенция бюджетам сельских поселений на выполнение передаваемых полномочий субъектов Российской Федерации в рамках непрограммных расходов органов государственной власти Республики Крым (полномочия в сфере административной ответственности)</c:v>
                </c:pt>
                <c:pt idx="1">
                  <c:v>Субвенция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Прочие межбюджетные трансферты (на дорожную деятельность)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3681</c:v>
                </c:pt>
                <c:pt idx="1">
                  <c:v>190828</c:v>
                </c:pt>
                <c:pt idx="2">
                  <c:v>4175837</c:v>
                </c:pt>
              </c:numCache>
            </c:numRef>
          </c:val>
        </c:ser>
      </c:pie3DChart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8516006943993988E-2"/>
          <c:y val="7.3081853195378216E-2"/>
          <c:w val="0.84320271350198051"/>
          <c:h val="0.82843964596673236"/>
        </c:manualLayout>
      </c:layout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749 312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0.38629767537351739"/>
                  <c:y val="-0.14259351098988268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0.23774911305203653"/>
                  <c:y val="1.0844568516955765E-2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-0.14465542580899646"/>
                  <c:y val="-0.50221970699867613"/>
                </c:manualLayout>
              </c:layout>
              <c:showVal val="1"/>
              <c:showCatName val="1"/>
              <c:showPercent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dirty="0"/>
                      <a:t>МЦП 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Развитие </a:t>
                    </a:r>
                    <a:r>
                      <a:rPr lang="ru-RU" dirty="0"/>
                      <a:t>физической культуры и спорта 
140 000
0,79%</a:t>
                    </a:r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showVal val="1"/>
            <c:showCatName val="1"/>
            <c:showPercent val="1"/>
            <c:showLeaderLines val="1"/>
          </c:dLbls>
          <c:cat>
            <c:strRef>
              <c:f>Лист1!$A$3:$A$15</c:f>
              <c:strCache>
                <c:ptCount val="13"/>
                <c:pt idx="0">
                  <c:v>Подпрограмма "Обеспечение функций Администрации Раздольненского сельского поселения</c:v>
                </c:pt>
                <c:pt idx="1">
                  <c:v>Расходы на подготовку и проведение выборов депутатов сельского совета </c:v>
                </c:pt>
                <c:pt idx="2">
                  <c:v>Резервные фонды</c:v>
                </c:pt>
                <c:pt idx="3">
                  <c:v>Обеспечение деятельности МКУ "УОДОМС Раздольненского сельского поселения Раздольненского района Республики Крым"</c:v>
                </c:pt>
                <c:pt idx="4">
                  <c:v>Расходы на осуществление переданных полномочий в сфере административной ответственности</c:v>
                </c:pt>
                <c:pt idx="5">
                  <c:v>Расходы на признание прав и регулирование отноршений по муниципальной собственности</c:v>
                </c:pt>
                <c:pt idx="6">
                  <c:v>Расходы по уплате ежегодного членского взноса в Ассоциацию "Совет муниципальных образований Республики Крым"</c:v>
                </c:pt>
                <c:pt idx="7">
                  <c:v>Расходы   на осуществление первичного воинского учета</c:v>
                </c:pt>
                <c:pt idx="8">
                  <c:v>МЦП Профилактика терроризма и экстремизма</c:v>
                </c:pt>
                <c:pt idx="9">
                  <c:v>МЦП  по ремонту и содержанию дорог </c:v>
                </c:pt>
                <c:pt idx="10">
                  <c:v>МЦП Организация и проведение праздничных, торжественных и зрелищных мероприятий </c:v>
                </c:pt>
                <c:pt idx="11">
                  <c:v>МЦП Благоустройство и развитие территории Раздольненского сельского поселения </c:v>
                </c:pt>
                <c:pt idx="12">
                  <c:v>МЦП "Развитие физической культуры и спорта </c:v>
                </c:pt>
              </c:strCache>
            </c:strRef>
          </c:cat>
          <c:val>
            <c:numRef>
              <c:f>Лист1!$B$3:$B$15</c:f>
              <c:numCache>
                <c:formatCode>#,##0</c:formatCode>
                <c:ptCount val="13"/>
                <c:pt idx="0">
                  <c:v>2807288</c:v>
                </c:pt>
                <c:pt idx="1">
                  <c:v>793815</c:v>
                </c:pt>
                <c:pt idx="2">
                  <c:v>10000</c:v>
                </c:pt>
                <c:pt idx="3">
                  <c:v>6002576</c:v>
                </c:pt>
                <c:pt idx="4">
                  <c:v>3681</c:v>
                </c:pt>
                <c:pt idx="5">
                  <c:v>35000</c:v>
                </c:pt>
                <c:pt idx="6">
                  <c:v>10000</c:v>
                </c:pt>
                <c:pt idx="7">
                  <c:v>190828</c:v>
                </c:pt>
                <c:pt idx="8">
                  <c:v>50000</c:v>
                </c:pt>
                <c:pt idx="9">
                  <c:v>4175837</c:v>
                </c:pt>
                <c:pt idx="10">
                  <c:v>220000</c:v>
                </c:pt>
                <c:pt idx="11">
                  <c:v>3197499</c:v>
                </c:pt>
                <c:pt idx="12">
                  <c:v>140000</c:v>
                </c:pt>
              </c:numCache>
            </c:numRef>
          </c:val>
        </c:ser>
      </c:pie3DChart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numFmt formatCode="0.00%" sourceLinked="0"/>
            <c:showVal val="1"/>
            <c:showCatName val="1"/>
            <c:showPercent val="1"/>
            <c:showLeaderLines val="1"/>
          </c:dLbls>
          <c:cat>
            <c:strRef>
              <c:f>Лист1!$A$2:$A$13</c:f>
              <c:strCache>
                <c:ptCount val="12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2">
                  <c:v>Обеспечение проведения выборов и референдумов</c:v>
                </c:pt>
                <c:pt idx="3">
                  <c:v>Резервные фонды</c:v>
                </c:pt>
                <c:pt idx="4">
                  <c:v>Другие общегосударственные вопросы</c:v>
                </c:pt>
                <c:pt idx="5">
                  <c:v>Мобилизационная и вневойсковая подготовка</c:v>
                </c:pt>
                <c:pt idx="6">
                  <c:v>Другие вопросы в области национальной безопасности и правоохранительной деятельности</c:v>
                </c:pt>
                <c:pt idx="7">
                  <c:v>Дорожное хозяйство (дорожные фонды)</c:v>
                </c:pt>
                <c:pt idx="8">
                  <c:v>Другие вопросы в области национальной экономики</c:v>
                </c:pt>
                <c:pt idx="9">
                  <c:v>Благоустройство</c:v>
                </c:pt>
                <c:pt idx="10">
                  <c:v>Профессиональная подготовка, переподготовка и повышение квалификации</c:v>
                </c:pt>
                <c:pt idx="11">
                  <c:v>Массовый спорт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739312</c:v>
                </c:pt>
                <c:pt idx="1">
                  <c:v>2787288</c:v>
                </c:pt>
                <c:pt idx="2">
                  <c:v>793815</c:v>
                </c:pt>
                <c:pt idx="3">
                  <c:v>10000</c:v>
                </c:pt>
                <c:pt idx="4">
                  <c:v>6051257</c:v>
                </c:pt>
                <c:pt idx="5">
                  <c:v>190828</c:v>
                </c:pt>
                <c:pt idx="6">
                  <c:v>50000</c:v>
                </c:pt>
                <c:pt idx="7">
                  <c:v>4175837</c:v>
                </c:pt>
                <c:pt idx="8">
                  <c:v>220000</c:v>
                </c:pt>
                <c:pt idx="9">
                  <c:v>3197499</c:v>
                </c:pt>
                <c:pt idx="10">
                  <c:v>30000</c:v>
                </c:pt>
                <c:pt idx="11">
                  <c:v>140000</c:v>
                </c:pt>
              </c:numCache>
            </c:numRef>
          </c:val>
        </c:ser>
      </c:pie3DChart>
    </c:plotArea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0.90323</cdr:y>
    </cdr:from>
    <cdr:to>
      <cdr:x>0.92623</cdr:x>
      <cdr:y>0.95699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6000792"/>
          <a:ext cx="8072494" cy="35719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0.54346</cdr:x>
      <cdr:y>0.92857</cdr:y>
    </cdr:from>
    <cdr:to>
      <cdr:x>1</cdr:x>
      <cdr:y>0.97023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918202" y="5572164"/>
          <a:ext cx="4011516" cy="24995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55E09-0B11-4739-9A71-C4BB959BDCF9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7D-301F-4DBB-9FFC-03449B6F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220378/3d0cac60971a511280cbba229d9b6329c07731f7/" TargetMode="External"/><Relationship Id="rId3" Type="http://schemas.openxmlformats.org/officeDocument/2006/relationships/hyperlink" Target="http://www.consultant.ru/document/cons_doc_LAW_283791/f0d20ded0dc626b12fab5cab870cb46001e1567d/" TargetMode="External"/><Relationship Id="rId7" Type="http://schemas.openxmlformats.org/officeDocument/2006/relationships/hyperlink" Target="http://www.consultant.ru/document/cons_doc_LAW_283580/e625deadfee87da5d5eb6e1866ae6969140b685b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2698/3d0cac60971a511280cbba229d9b6329c07731f7/" TargetMode="External"/><Relationship Id="rId10" Type="http://schemas.openxmlformats.org/officeDocument/2006/relationships/hyperlink" Target="http://www.consultant.ru/document/cons_doc_LAW_156526/3d0cac60971a511280cbba229d9b6329c07731f7/" TargetMode="External"/><Relationship Id="rId4" Type="http://schemas.openxmlformats.org/officeDocument/2006/relationships/hyperlink" Target="http://www.consultant.ru/document/cons_doc_LAW_283791/de10ae8c3bbec326635e411c7df345c1ce715ce5/" TargetMode="External"/><Relationship Id="rId9" Type="http://schemas.openxmlformats.org/officeDocument/2006/relationships/hyperlink" Target="http://www.consultant.ru/document/cons_doc_LAW_200721/3d0cac60971a511280cbba229d9b6329c07731f7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</a:t>
            </a:r>
            <a:r>
              <a:rPr lang="ru-RU" baseline="0" dirty="0" smtClean="0"/>
              <a:t> объем налоговых и неналоговых доходов на 2019 год: 14015490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ВСЕГО ОБЪЕМ БЕЗВОЗМЕЗДНЫХ ПОСТУПЛЕНИЙ НА 2019 ГОД: 4370346 рублей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 доходам бюджетов относятся налоговые доходы, неналоговые доходы и безвозмездные поступления.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К налоговым доходам 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федеральных налогов и сборов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том числе от налогов, предусмотренных специальными налоговыми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режимами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03.11.2015 N 301-ФЗ)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К неналоговым доходам бюджетов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28.12.2013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N 418-ФЗ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платных услуг, оказываемых казенными учреждениями;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08.05.2010 N 83-ФЗ)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 самообложения граждан;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неналоговые доходы.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 безвозмездным поступлениям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дотации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РАСХОДЫ БЮДЖЕТА НА 2019 ГОД: 18385836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РАСХОДЫ ПО ВЕДОМСТВЕННОЙ СТРУКТУРЕ </a:t>
            </a:r>
            <a:r>
              <a:rPr lang="ru-RU" baseline="0" dirty="0" smtClean="0"/>
              <a:t> НА</a:t>
            </a:r>
            <a:r>
              <a:rPr lang="ru-RU" dirty="0" smtClean="0"/>
              <a:t> 2017 ГОД: 14068108,24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3791/de10ae8c3bbec326635e411c7df345c1ce715ce5/" TargetMode="External"/><Relationship Id="rId4" Type="http://schemas.openxmlformats.org/officeDocument/2006/relationships/hyperlink" Target="http://www.consultant.ru/document/cons_doc_LAW_283791/f0d20ded0dc626b12fab5cab870cb46001e1567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1408674236_1_4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1285860"/>
            <a:ext cx="764386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БЮДЖЕТ ДЛЯ ГРАЖДАН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ПРОЕКТ БЮДЖЕТА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МУНИЦИПАЛЬНОГО ОБРАЗОВАНИЯ </a:t>
            </a:r>
            <a:r>
              <a:rPr lang="ru-RU" sz="3200" b="1" dirty="0" smtClean="0">
                <a:solidFill>
                  <a:srgbClr val="92D050"/>
                </a:solidFill>
              </a:rPr>
              <a:t>РАЗДОЛЬНЕНСКОЕ СЕЛЬСКОЕ ПОСЕЛЕНИЕ </a:t>
            </a:r>
            <a:r>
              <a:rPr lang="ru-RU" sz="3200" dirty="0" smtClean="0">
                <a:solidFill>
                  <a:srgbClr val="92D050"/>
                </a:solidFill>
              </a:rPr>
              <a:t>РАЗДОЛЬНЕНСКОГО РАЙОНА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РЕСПУБЛИКИ КРЫМ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НА  2019 ГОД (ПРЕЗЕНТАЦИЯ)</a:t>
            </a:r>
            <a:endParaRPr lang="ru-RU" sz="3200" dirty="0">
              <a:solidFill>
                <a:srgbClr val="92D050"/>
              </a:solidFill>
            </a:endParaRPr>
          </a:p>
        </p:txBody>
      </p:sp>
      <p:pic>
        <p:nvPicPr>
          <p:cNvPr id="1027" name="Picture 3" descr="D:\Мои документы\Emblem_of_Crimea.svg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8694" cy="107157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0"/>
            <a:ext cx="107153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628775"/>
            <a:ext cx="4122737" cy="3887788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4643438" y="98425"/>
            <a:ext cx="4105275" cy="64262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cs typeface="Arial" pitchFamily="34" charset="0"/>
              </a:rPr>
              <a:t>Бюджетный</a:t>
            </a:r>
          </a:p>
          <a:p>
            <a:pPr algn="ctr"/>
            <a:r>
              <a:rPr lang="ru-RU" altLang="ru-RU" sz="2400" b="1">
                <a:cs typeface="Arial" pitchFamily="34" charset="0"/>
              </a:rPr>
              <a:t>процесс</a:t>
            </a:r>
          </a:p>
        </p:txBody>
      </p:sp>
      <p:sp>
        <p:nvSpPr>
          <p:cNvPr id="18434" name="Oval 29"/>
          <p:cNvSpPr>
            <a:spLocks noChangeArrowheads="1"/>
          </p:cNvSpPr>
          <p:nvPr/>
        </p:nvSpPr>
        <p:spPr bwMode="auto">
          <a:xfrm>
            <a:off x="574675" y="1681163"/>
            <a:ext cx="2736850" cy="1584325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отчёта об исполнении</a:t>
            </a:r>
          </a:p>
          <a:p>
            <a:pPr algn="ctr"/>
            <a:r>
              <a:rPr lang="ru-RU" altLang="ru-RU">
                <a:cs typeface="Arial" pitchFamily="34" charset="0"/>
              </a:rPr>
              <a:t> 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предыдущего года</a:t>
            </a:r>
          </a:p>
        </p:txBody>
      </p:sp>
      <p:sp>
        <p:nvSpPr>
          <p:cNvPr id="18435" name="Oval 30"/>
          <p:cNvSpPr>
            <a:spLocks noChangeArrowheads="1"/>
          </p:cNvSpPr>
          <p:nvPr/>
        </p:nvSpPr>
        <p:spPr bwMode="auto">
          <a:xfrm>
            <a:off x="757238" y="4102100"/>
            <a:ext cx="2665412" cy="15113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Формирование</a:t>
            </a:r>
          </a:p>
          <a:p>
            <a:pPr algn="ctr"/>
            <a:r>
              <a:rPr lang="ru-RU" altLang="ru-RU">
                <a:cs typeface="Arial" pitchFamily="34" charset="0"/>
              </a:rPr>
              <a:t>отчёта об исполнении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предыдущего года</a:t>
            </a:r>
          </a:p>
        </p:txBody>
      </p:sp>
      <p:sp>
        <p:nvSpPr>
          <p:cNvPr id="18436" name="Oval 31"/>
          <p:cNvSpPr>
            <a:spLocks noChangeArrowheads="1"/>
          </p:cNvSpPr>
          <p:nvPr/>
        </p:nvSpPr>
        <p:spPr bwMode="auto">
          <a:xfrm>
            <a:off x="3586163" y="5222875"/>
            <a:ext cx="2952750" cy="12954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Исполнение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в текущем году</a:t>
            </a:r>
          </a:p>
        </p:txBody>
      </p:sp>
      <p:sp>
        <p:nvSpPr>
          <p:cNvPr id="18437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очередного года</a:t>
            </a:r>
          </a:p>
        </p:txBody>
      </p:sp>
      <p:sp>
        <p:nvSpPr>
          <p:cNvPr id="18438" name="Oval 33"/>
          <p:cNvSpPr>
            <a:spLocks noChangeArrowheads="1"/>
          </p:cNvSpPr>
          <p:nvPr/>
        </p:nvSpPr>
        <p:spPr bwMode="auto">
          <a:xfrm>
            <a:off x="6286500" y="1897063"/>
            <a:ext cx="2447925" cy="1439862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Рассмотрение</a:t>
            </a:r>
          </a:p>
          <a:p>
            <a:pPr algn="ctr"/>
            <a:r>
              <a:rPr lang="ru-RU" altLang="ru-RU">
                <a:cs typeface="Arial" pitchFamily="34" charset="0"/>
              </a:rPr>
              <a:t>проекта 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очередного года</a:t>
            </a:r>
          </a:p>
        </p:txBody>
      </p:sp>
      <p:sp>
        <p:nvSpPr>
          <p:cNvPr id="18439" name="Oval 34"/>
          <p:cNvSpPr>
            <a:spLocks noChangeArrowheads="1"/>
          </p:cNvSpPr>
          <p:nvPr/>
        </p:nvSpPr>
        <p:spPr bwMode="auto">
          <a:xfrm>
            <a:off x="3448050" y="703263"/>
            <a:ext cx="2736850" cy="12954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Составление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проекта 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 очередного года</a:t>
            </a:r>
          </a:p>
        </p:txBody>
      </p:sp>
      <p:sp>
        <p:nvSpPr>
          <p:cNvPr id="18440" name="Line 35"/>
          <p:cNvSpPr>
            <a:spLocks noChangeShapeType="1"/>
          </p:cNvSpPr>
          <p:nvPr/>
        </p:nvSpPr>
        <p:spPr bwMode="auto">
          <a:xfrm>
            <a:off x="3130550" y="2968625"/>
            <a:ext cx="64928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36"/>
          <p:cNvSpPr>
            <a:spLocks noChangeShapeType="1"/>
          </p:cNvSpPr>
          <p:nvPr/>
        </p:nvSpPr>
        <p:spPr bwMode="auto">
          <a:xfrm flipH="1">
            <a:off x="4787900" y="1998663"/>
            <a:ext cx="0" cy="106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37"/>
          <p:cNvSpPr>
            <a:spLocks noChangeShapeType="1"/>
          </p:cNvSpPr>
          <p:nvPr/>
        </p:nvSpPr>
        <p:spPr bwMode="auto">
          <a:xfrm flipV="1">
            <a:off x="5989638" y="3022600"/>
            <a:ext cx="454025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38"/>
          <p:cNvSpPr>
            <a:spLocks noChangeShapeType="1"/>
          </p:cNvSpPr>
          <p:nvPr/>
        </p:nvSpPr>
        <p:spPr bwMode="auto">
          <a:xfrm flipH="1">
            <a:off x="3311525" y="4076700"/>
            <a:ext cx="39687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39"/>
          <p:cNvSpPr>
            <a:spLocks noChangeShapeType="1"/>
          </p:cNvSpPr>
          <p:nvPr/>
        </p:nvSpPr>
        <p:spPr bwMode="auto">
          <a:xfrm>
            <a:off x="4859338" y="4581525"/>
            <a:ext cx="0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AutoShape 49"/>
          <p:cNvSpPr>
            <a:spLocks noChangeArrowheads="1"/>
          </p:cNvSpPr>
          <p:nvPr/>
        </p:nvSpPr>
        <p:spPr bwMode="auto">
          <a:xfrm>
            <a:off x="8588375" y="31067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7" name="AutoShape 52"/>
          <p:cNvSpPr>
            <a:spLocks noChangeArrowheads="1"/>
          </p:cNvSpPr>
          <p:nvPr/>
        </p:nvSpPr>
        <p:spPr bwMode="auto">
          <a:xfrm rot="-600000">
            <a:off x="2667000" y="1393825"/>
            <a:ext cx="719138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8" name="AutoShape 53"/>
          <p:cNvSpPr>
            <a:spLocks noChangeArrowheads="1"/>
          </p:cNvSpPr>
          <p:nvPr/>
        </p:nvSpPr>
        <p:spPr bwMode="auto">
          <a:xfrm rot="1200000">
            <a:off x="6338888" y="141128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9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50" name="AutoShape 56"/>
          <p:cNvSpPr>
            <a:spLocks noChangeArrowheads="1"/>
          </p:cNvSpPr>
          <p:nvPr/>
        </p:nvSpPr>
        <p:spPr bwMode="auto">
          <a:xfrm rot="-96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51" name="AutoShape 58"/>
          <p:cNvSpPr>
            <a:spLocks noChangeArrowheads="1"/>
          </p:cNvSpPr>
          <p:nvPr/>
        </p:nvSpPr>
        <p:spPr bwMode="auto">
          <a:xfrm rot="-5400000">
            <a:off x="229394" y="3477419"/>
            <a:ext cx="1152525" cy="360363"/>
          </a:xfrm>
          <a:prstGeom prst="curvedDownArrow">
            <a:avLst>
              <a:gd name="adj1" fmla="val 63965"/>
              <a:gd name="adj2" fmla="val 12792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428605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ПРОЕКТ</a:t>
            </a:r>
            <a:r>
              <a:rPr lang="ru-RU" dirty="0" smtClean="0"/>
              <a:t>  ДОХОДНОЙ  ЧАСТИ  БЮДЖЕТА  НА  2019  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97000"/>
          <a:ext cx="87868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57214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ПОСТУПЛЕНИЯ НА 2019 ГОД – 18385836 рублей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142852"/>
          <a:ext cx="9144000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034" y="5691157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объем налоговых и неналоговых доходов на 2019 год: 14015490 рублей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142844" y="214290"/>
          <a:ext cx="871543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-9929906"/>
            <a:ext cx="9358346" cy="1634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 доходам бюджетов относятся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>налоговые доходы,  неналоговые доходы и безвозмездные поступления.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налоговым доходам </a:t>
            </a:r>
            <a:r>
              <a:rPr lang="ru-RU" sz="1200" dirty="0" smtClean="0"/>
              <a:t>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dirty="0" smtClean="0">
                <a:hlinkClick r:id="rId4"/>
              </a:rPr>
              <a:t>федеральных налогов и сборов</a:t>
            </a:r>
            <a:r>
              <a:rPr lang="ru-RU" sz="1200" dirty="0" smtClean="0"/>
              <a:t>, в том числе от налогов, предусмотренных специальными налоговыми </a:t>
            </a:r>
            <a:r>
              <a:rPr lang="ru-RU" sz="1200" dirty="0" smtClean="0">
                <a:hlinkClick r:id="rId5"/>
              </a:rPr>
              <a:t>режимами</a:t>
            </a:r>
            <a:r>
              <a:rPr lang="ru-RU" sz="1200" dirty="0" smtClean="0"/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неналоговым доходам </a:t>
            </a:r>
            <a:r>
              <a:rPr lang="ru-RU" sz="1200" dirty="0" smtClean="0"/>
              <a:t>бюджетов относятся:</a:t>
            </a:r>
          </a:p>
          <a:p>
            <a:r>
              <a:rPr lang="ru-RU" sz="1200" dirty="0" smtClean="0"/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dirty="0" smtClean="0">
                <a:hlinkClick r:id="rId6"/>
              </a:rPr>
              <a:t>законом</a:t>
            </a:r>
            <a:r>
              <a:rPr lang="ru-RU" sz="1200" dirty="0" smtClean="0"/>
              <a:t> от 24 июля 2008 года N 161-ФЗ "О содействии развитию жилищного строительства";</a:t>
            </a:r>
          </a:p>
          <a:p>
            <a:r>
              <a:rPr lang="ru-RU" sz="1200" dirty="0" smtClean="0"/>
              <a:t>(в 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dirty="0" smtClean="0">
                <a:hlinkClick r:id="rId6"/>
              </a:rPr>
              <a:t>законом</a:t>
            </a:r>
            <a:r>
              <a:rPr lang="ru-RU" sz="1200" dirty="0" smtClean="0"/>
              <a:t> от 24 июля 2008 года N 161-ФЗ "О содействии развитию жилищного строительства";</a:t>
            </a:r>
          </a:p>
          <a:p>
            <a:r>
              <a:rPr lang="ru-RU" sz="1200" dirty="0" smtClean="0"/>
              <a:t>доходы от платных услуг, оказываемых казенными учреждениями;</a:t>
            </a:r>
          </a:p>
          <a:p>
            <a:r>
              <a:rPr lang="ru-RU" sz="1200" dirty="0" smtClean="0"/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</a:t>
            </a:r>
          </a:p>
          <a:p>
            <a:r>
              <a:rPr lang="ru-RU" sz="1200" dirty="0" err="1" smtClean="0"/>
              <a:t>убъектам</a:t>
            </a:r>
            <a:r>
              <a:rPr lang="ru-RU" sz="1200" dirty="0" smtClean="0"/>
              <a:t>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dirty="0" smtClean="0"/>
              <a:t>средства самообложения граждан;</a:t>
            </a:r>
          </a:p>
          <a:p>
            <a:r>
              <a:rPr lang="ru-RU" sz="1200" dirty="0" smtClean="0"/>
              <a:t>иные неналоговые доходы.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безвозмездным поступлениям </a:t>
            </a:r>
            <a:r>
              <a:rPr lang="ru-RU" sz="1200" dirty="0" smtClean="0"/>
              <a:t>относятся:</a:t>
            </a:r>
          </a:p>
          <a:p>
            <a:r>
              <a:rPr lang="ru-RU" sz="1200" dirty="0" smtClean="0"/>
              <a:t>дотации из других бюджетов бюджетной системы Российской Федерации;</a:t>
            </a:r>
          </a:p>
          <a:p>
            <a:r>
              <a:rPr lang="ru-RU" sz="1200" dirty="0" smtClean="0"/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dirty="0" smtClean="0"/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dirty="0" smtClean="0"/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dirty="0" smtClean="0"/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214282" y="642918"/>
          <a:ext cx="878687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1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Проект  расходной части бюджета в разрезе программных и </a:t>
            </a:r>
            <a:r>
              <a:rPr lang="ru-RU" dirty="0" err="1" smtClean="0"/>
              <a:t>непрограммных</a:t>
            </a:r>
            <a:r>
              <a:rPr lang="ru-RU" dirty="0" smtClean="0"/>
              <a:t> направлений расходов на 2019 год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214291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Ведомственная структура расходов на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642918"/>
          <a:ext cx="857256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6000768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РАСХОДЫ ПО ВЕДОМСТВЕННОЙ СТРУКТУРЕ  НА </a:t>
            </a:r>
            <a:r>
              <a:rPr lang="ru-RU" dirty="0" smtClean="0"/>
              <a:t>2019 </a:t>
            </a:r>
            <a:r>
              <a:rPr lang="ru-RU" dirty="0" smtClean="0"/>
              <a:t>ГОД: </a:t>
            </a:r>
            <a:r>
              <a:rPr lang="ru-RU" dirty="0" smtClean="0"/>
              <a:t>18 385 836 рублей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422</Words>
  <PresentationFormat>Экран (4:3)</PresentationFormat>
  <Paragraphs>143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134</cp:revision>
  <dcterms:created xsi:type="dcterms:W3CDTF">2018-07-19T07:34:37Z</dcterms:created>
  <dcterms:modified xsi:type="dcterms:W3CDTF">2019-01-28T08:21:56Z</dcterms:modified>
</cp:coreProperties>
</file>